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80" r:id="rId2"/>
  </p:sldMasterIdLst>
  <p:notesMasterIdLst>
    <p:notesMasterId r:id="rId27"/>
  </p:notesMasterIdLst>
  <p:handoutMasterIdLst>
    <p:handoutMasterId r:id="rId28"/>
  </p:handoutMasterIdLst>
  <p:sldIdLst>
    <p:sldId id="275" r:id="rId3"/>
    <p:sldId id="276" r:id="rId4"/>
    <p:sldId id="293" r:id="rId5"/>
    <p:sldId id="281" r:id="rId6"/>
    <p:sldId id="282" r:id="rId7"/>
    <p:sldId id="294" r:id="rId8"/>
    <p:sldId id="268" r:id="rId9"/>
    <p:sldId id="260" r:id="rId10"/>
    <p:sldId id="287" r:id="rId11"/>
    <p:sldId id="279" r:id="rId12"/>
    <p:sldId id="264" r:id="rId13"/>
    <p:sldId id="271" r:id="rId14"/>
    <p:sldId id="284" r:id="rId15"/>
    <p:sldId id="267" r:id="rId16"/>
    <p:sldId id="290" r:id="rId17"/>
    <p:sldId id="269" r:id="rId18"/>
    <p:sldId id="291" r:id="rId19"/>
    <p:sldId id="289" r:id="rId20"/>
    <p:sldId id="262" r:id="rId21"/>
    <p:sldId id="274" r:id="rId22"/>
    <p:sldId id="285" r:id="rId23"/>
    <p:sldId id="280" r:id="rId24"/>
    <p:sldId id="292" r:id="rId25"/>
    <p:sldId id="273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808000"/>
    <a:srgbClr val="9592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89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4E765A95-A3A9-448C-8127-5E2FB526A96F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9F1529F1-95C0-40E9-A338-7FAD00BCE3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B7BC977E-228B-4949-AB16-9A56704A43C2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4096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FE78A44-4767-42FA-AB29-0B8A1258B9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Brad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Mr. Johnson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Find chemistry Mickey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Introductions of speakers, students say interests and goals, 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STEM Video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Business Card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Include button for short video clips, xerox and siemens.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Kris starts.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Chris M Science Symposium his favorite presentation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Mark A</a:t>
            </a:r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DED065-303D-4527-BAE3-ACCAE50EC7E7}" type="slidenum">
              <a:rPr lang="en-US" sz="1200">
                <a:solidFill>
                  <a:srgbClr val="000000"/>
                </a:solidFill>
              </a:rPr>
              <a:pPr algn="r"/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1FAE8F9-AA4E-45EB-BCF6-0F795BB0E19E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38D7B4-765A-480E-BB6C-F78E7BEF0F8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44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A4693-E19D-4F54-8F67-C189309A5CB4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86A84-7C1D-490A-8B2E-9B48BA6957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69B36-7C98-4B27-B93E-EA64E84306F6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4B2AE-A9CE-4084-ACF6-2F22CC16196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FDB7D2-8C01-43B4-8F3B-5CC0BE9B03B9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AE28AAD-7861-42F8-83D4-76FF112EEC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7FED31-327C-4F7F-A1EE-6B0BA2088C89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C2923-418B-4D26-B16F-F2139F53E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48B9AE-46B4-4B6D-BEF0-A3B1ACC42A62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8963-4CD1-4BF9-9C0C-24149FDA6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59AE4-243A-4624-AFFF-3BF443B7F3B1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37EE1-BEB9-47C1-AFA0-E67F3F8F4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A7A393-6B96-4F45-922C-95CF457A38F7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05189-218A-476D-AD75-1649F034F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DB9F0A-0607-4E73-80C9-706B41867C70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5DD40-B63C-4317-8BF5-E7C410CC9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AFE084-7459-41B6-9251-8C2CFF3C00CA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12EF0-6F08-49BD-A771-D73E21640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08835E-F779-4ECF-B744-71A44D7F4E5A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FB3E-7DC3-43E7-B477-CAB3AE3DC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C80E1-97E0-4775-9545-CE05F4F2826C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96A49-92AA-44F7-8A87-E285D4FC69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CE0C0-BCB8-4D7E-B100-8055ACD2C020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87031-2EAC-48D7-B1B1-0BEBFF312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75748-C2B0-418D-A206-6E85333D9C80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A367-9450-4FAB-9CC6-64D4E78CC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E41AB-B408-4260-BF9B-2D91D3B9D55B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67282-50F9-4DC0-8DB4-79BE37B0E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BDC8D-9A0F-4DFE-9E91-1404D062DE2D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0A906-DDD7-4BBE-AF03-097C1390E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BFB14E-8B79-49B6-B628-660E13944B8E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CEDE3-EB98-4294-9776-916F2FB683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2A48A-FD3B-48FB-989D-E42A8C17A301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182D8-BF5C-4DA6-AFCD-661C6B423A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281C2-440D-4A91-B001-06738C4D1C96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27220-5C8E-4AF2-92E0-492A1D7F20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F50A4-803D-4576-9763-8598D3228F9B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B0F18-E69D-4DB7-9593-E52496BE48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202E23-A0F8-4229-B462-6C9CB5D20FC7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202F1-06AF-4489-9084-08BD9BAD74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FC6B03-7B43-4861-8A19-F2ABA7CF61AF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6BC29-E1D4-48B6-9E26-DB71D50955C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5779C8-36AB-4B71-8B26-26098978EEBC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38CD7-88AA-432E-AB98-C0FDF661BE6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BECE3C2D-0E35-4B8C-BA14-0D167BCF378A}" type="datetimeFigureOut">
              <a:rPr lang="en-US"/>
              <a:pPr/>
              <a:t>10/10/2011</a:t>
            </a:fld>
            <a:endParaRPr lang="en-US" alt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B8A84524-7A12-405F-832E-AA12C09140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04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70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C8D3088F-36DC-4CEE-A3B6-854267F08F27}" type="datetimeFigureOut">
              <a:rPr lang="en-US"/>
              <a:pPr/>
              <a:t>10/10/2011</a:t>
            </a:fld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753BD7CD-DE58-4307-BFB2-DB0593B40E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9.xml"/><Relationship Id="rId1" Type="http://schemas.openxmlformats.org/officeDocument/2006/relationships/video" Target="file:///C:\Users\Mark\Desktop\Math%20Files\STEM\STEM%20Presentation%20v2\STEM%20Clips1.wmv" TargetMode="Externa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9" descr="Black_Lotus_Flower_IMGP7691-7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4099" name="Rectangle 7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5800" y="1692275"/>
            <a:ext cx="7772400" cy="1736725"/>
          </a:xfrm>
        </p:spPr>
        <p:txBody>
          <a:bodyPr anchor="b" anchorCtr="1"/>
          <a:lstStyle/>
          <a:p>
            <a:pPr>
              <a:defRPr/>
            </a:pP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STEM: Science, Technology, Engineering, and Mathematics </a:t>
            </a:r>
          </a:p>
        </p:txBody>
      </p:sp>
      <p:sp>
        <p:nvSpPr>
          <p:cNvPr id="4100" name="Rectangle 10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685800" y="5915025"/>
            <a:ext cx="7772400" cy="9429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Preparing Students for their Future Careers.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488113"/>
            <a:ext cx="4598988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©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Bahman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Farzad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/ lotusflowerimages.com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3886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990600"/>
            <a:ext cx="1600200" cy="144780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solidFill>
                  <a:prstClr val="black"/>
                </a:solidFill>
              </a:rPr>
              <a:t>S</a:t>
            </a:r>
          </a:p>
        </p:txBody>
      </p:sp>
      <p:pic>
        <p:nvPicPr>
          <p:cNvPr id="39940" name="Picture 2" descr="Greek uc sigma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066800"/>
            <a:ext cx="11572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4" descr="Graph B: down on both en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609600"/>
            <a:ext cx="29273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96000" y="685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943" name="TextBox 5"/>
          <p:cNvSpPr txBox="1">
            <a:spLocks noChangeArrowheads="1"/>
          </p:cNvSpPr>
          <p:nvPr/>
        </p:nvSpPr>
        <p:spPr bwMode="auto">
          <a:xfrm>
            <a:off x="1316038" y="976313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16</a:t>
            </a:r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85800" y="20574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32.065</a:t>
            </a:r>
          </a:p>
        </p:txBody>
      </p:sp>
      <p:sp>
        <p:nvSpPr>
          <p:cNvPr id="39945" name="Text Box 14"/>
          <p:cNvSpPr txBox="1">
            <a:spLocks noChangeArrowheads="1"/>
          </p:cNvSpPr>
          <p:nvPr/>
        </p:nvSpPr>
        <p:spPr bwMode="auto">
          <a:xfrm>
            <a:off x="1600200" y="3657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9946" name="Text Box 15"/>
          <p:cNvSpPr txBox="1">
            <a:spLocks noChangeArrowheads="1"/>
          </p:cNvSpPr>
          <p:nvPr/>
        </p:nvSpPr>
        <p:spPr bwMode="auto">
          <a:xfrm>
            <a:off x="685800" y="3581400"/>
            <a:ext cx="7672388" cy="2308225"/>
          </a:xfrm>
          <a:prstGeom prst="rect">
            <a:avLst/>
          </a:prstGeom>
          <a:solidFill>
            <a:srgbClr val="C39BE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19FB44"/>
                </a:solidFill>
                <a:latin typeface="Calibri" pitchFamily="34" charset="0"/>
              </a:rPr>
              <a:t>   </a:t>
            </a: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Collaboration	      Creativity</a:t>
            </a:r>
          </a:p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Critical Thinking	 Communication</a:t>
            </a:r>
          </a:p>
          <a:p>
            <a:pPr algn="ctr">
              <a:spcBef>
                <a:spcPct val="50000"/>
              </a:spcBef>
            </a:pP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Self-Confidence     Social Responsibility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892425" y="125413"/>
            <a:ext cx="1219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2425" y="2922588"/>
            <a:ext cx="1219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70350" y="1625600"/>
            <a:ext cx="12700" cy="140811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892425" y="1625600"/>
            <a:ext cx="14288" cy="140811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027488" y="111125"/>
            <a:ext cx="0" cy="103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906713" y="92075"/>
            <a:ext cx="0" cy="103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041775" y="1679575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95738" y="1117600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95488" y="1066800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995488" y="1673225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60925" y="1031875"/>
            <a:ext cx="0" cy="6889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030413" y="998538"/>
            <a:ext cx="0" cy="6889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81000" y="514350"/>
            <a:ext cx="8763000" cy="560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  <a:ea typeface="Times New Roman" pitchFamily="18" charset="0"/>
                <a:cs typeface="Arial" charset="0"/>
              </a:rPr>
              <a:t>HHS STEM TEAM’S Phase 1 GOALS</a:t>
            </a:r>
          </a:p>
          <a:p>
            <a:pPr marL="342900" indent="-342900" eaLnBrk="0" hangingPunct="0">
              <a:tabLst>
                <a:tab pos="457200" algn="l"/>
              </a:tabLst>
            </a:pPr>
            <a:endParaRPr lang="en-US" sz="1200" b="1">
              <a:solidFill>
                <a:srgbClr val="663300"/>
              </a:solidFill>
              <a:latin typeface="Adobe Garamond Pro Bold" pitchFamily="18" charset="0"/>
              <a:ea typeface="Times New Roman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 Establish paths of study for STEM endorsements</a:t>
            </a: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endParaRPr lang="en-US" sz="1400" b="1">
              <a:solidFill>
                <a:srgbClr val="663300"/>
              </a:solidFill>
              <a:latin typeface="Adobe Garamond Pro" pitchFamily="18" charset="0"/>
              <a:ea typeface="Times New Roman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Gauge faculty, community, and student interest</a:t>
            </a:r>
          </a:p>
          <a:p>
            <a:pPr marL="800100" lvl="1" indent="-342900" eaLnBrk="0" hangingPunct="0"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through surveys</a:t>
            </a: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endParaRPr lang="en-US" sz="1400" b="1">
              <a:solidFill>
                <a:srgbClr val="663300"/>
              </a:solidFill>
              <a:latin typeface="Adobe Garamond Pro" pitchFamily="18" charset="0"/>
              <a:ea typeface="Times New Roman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Write a mission statement and goals for the program</a:t>
            </a: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endParaRPr lang="en-US" sz="1400" b="1">
              <a:solidFill>
                <a:srgbClr val="663300"/>
              </a:solidFill>
              <a:latin typeface="Adobe Garamond Pro" pitchFamily="18" charset="0"/>
              <a:ea typeface="Times New Roman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Propose a timeline for implementation</a:t>
            </a: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endParaRPr lang="en-US" sz="1400" b="1">
              <a:solidFill>
                <a:srgbClr val="663300"/>
              </a:solidFill>
              <a:latin typeface="Adobe Garamond Pro" pitchFamily="18" charset="0"/>
              <a:ea typeface="Times New Roman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Identify potential sources of funding and resources through:</a:t>
            </a:r>
          </a:p>
          <a:p>
            <a:pPr marL="800100" lvl="1" indent="-342900" eaLnBrk="0" hangingPunct="0"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ea typeface="Times New Roman" pitchFamily="18" charset="0"/>
                <a:cs typeface="Arial" charset="0"/>
              </a:rPr>
              <a:t>			Regional Business Partnerships</a:t>
            </a: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endParaRPr lang="en-US" sz="1400" b="1">
              <a:solidFill>
                <a:srgbClr val="663300"/>
              </a:solidFill>
              <a:latin typeface="Adobe Garamond Pro" pitchFamily="18" charset="0"/>
              <a:cs typeface="Arial" charset="0"/>
            </a:endParaRPr>
          </a:p>
          <a:p>
            <a:pPr marL="342900" indent="-342900" eaLnBrk="0" hangingPunct="0">
              <a:buFontTx/>
              <a:buAutoNum type="arabicPeriod"/>
              <a:tabLst>
                <a:tab pos="457200" algn="l"/>
              </a:tabLst>
            </a:pPr>
            <a:r>
              <a:rPr lang="en-US" sz="2800" b="1">
                <a:solidFill>
                  <a:srgbClr val="663300"/>
                </a:solidFill>
                <a:latin typeface="Adobe Garamond Pro" pitchFamily="18" charset="0"/>
                <a:cs typeface="Times New Roman" pitchFamily="18" charset="0"/>
              </a:rPr>
              <a:t>Pilot a STEM program for HHS and BCS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419100"/>
            <a:ext cx="8839200" cy="533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>
                <a:solidFill>
                  <a:srgbClr val="959200"/>
                </a:solidFill>
                <a:latin typeface="Adobe Garamond Pro Bold" pitchFamily="18" charset="0"/>
              </a:rPr>
              <a:t> </a:t>
            </a:r>
            <a:r>
              <a:rPr lang="en-US" sz="3200" b="1">
                <a:solidFill>
                  <a:srgbClr val="663300"/>
                </a:solidFill>
                <a:latin typeface="Adobe Garamond Pro Bold" pitchFamily="18" charset="0"/>
              </a:rPr>
              <a:t>The BCS STEM Program will provide </a:t>
            </a:r>
            <a:r>
              <a:rPr lang="en-US" sz="3200" b="1" u="sng">
                <a:solidFill>
                  <a:srgbClr val="663300"/>
                </a:solidFill>
                <a:latin typeface="Adobe Garamond Pro Bold" pitchFamily="18" charset="0"/>
              </a:rPr>
              <a:t>ALL</a:t>
            </a:r>
            <a:r>
              <a:rPr lang="en-US" sz="3200" b="1">
                <a:solidFill>
                  <a:srgbClr val="663300"/>
                </a:solidFill>
                <a:latin typeface="Adobe Garamond Pro Bold" pitchFamily="18" charset="0"/>
              </a:rPr>
              <a:t> Blount County students with:</a:t>
            </a:r>
          </a:p>
          <a:p>
            <a:endParaRPr lang="en-US" sz="2800" b="1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400" b="1">
                <a:solidFill>
                  <a:srgbClr val="663300"/>
                </a:solidFill>
                <a:latin typeface="Adobe Garamond Pro Bold" pitchFamily="18" charset="0"/>
              </a:rPr>
              <a:t>	</a:t>
            </a:r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</a:rPr>
              <a:t>Solid STEM coursework foundations </a:t>
            </a:r>
          </a:p>
          <a:p>
            <a:endParaRPr lang="en-US" sz="2800" b="1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</a:rPr>
              <a:t>	Collaborative problem solving Experiences</a:t>
            </a:r>
          </a:p>
          <a:p>
            <a:endParaRPr lang="en-US" sz="2800" b="1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</a:rPr>
              <a:t>	Research and Internship Opportunities </a:t>
            </a:r>
          </a:p>
          <a:p>
            <a:endParaRPr lang="en-US" sz="2800" b="1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</a:rPr>
              <a:t>	Project-based learning</a:t>
            </a:r>
          </a:p>
          <a:p>
            <a:endParaRPr lang="en-US" sz="2800" b="1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>
                <a:solidFill>
                  <a:srgbClr val="663300"/>
                </a:solidFill>
                <a:latin typeface="Adobe Garamond Pro Bold" pitchFamily="18" charset="0"/>
              </a:rPr>
              <a:t>	The Challenge to Solve Non-routine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ctr" anchorCtr="1"/>
          <a:lstStyle/>
          <a:p>
            <a:r>
              <a:rPr lang="en-US" sz="4600" b="1" dirty="0">
                <a:solidFill>
                  <a:srgbClr val="663300"/>
                </a:solidFill>
              </a:rPr>
              <a:t>Proposed Paths of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371600"/>
            <a:ext cx="7467600" cy="4754563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3900" b="1" dirty="0">
                <a:solidFill>
                  <a:srgbClr val="663300"/>
                </a:solidFill>
                <a:latin typeface="Garamond" pitchFamily="18" charset="0"/>
              </a:rPr>
              <a:t>Advanced Health Occupations</a:t>
            </a:r>
          </a:p>
          <a:p>
            <a:pPr>
              <a:buFontTx/>
              <a:buChar char="•"/>
            </a:pPr>
            <a:r>
              <a:rPr lang="en-US" sz="3900" b="1" dirty="0">
                <a:solidFill>
                  <a:srgbClr val="663300"/>
                </a:solidFill>
                <a:latin typeface="Garamond" pitchFamily="18" charset="0"/>
              </a:rPr>
              <a:t>Health and Life Sciences</a:t>
            </a:r>
          </a:p>
          <a:p>
            <a:pPr>
              <a:buFontTx/>
              <a:buChar char="•"/>
            </a:pPr>
            <a:endParaRPr lang="en-US" sz="2400" b="1" dirty="0">
              <a:solidFill>
                <a:srgbClr val="663300"/>
              </a:solidFill>
              <a:latin typeface="Garamond" pitchFamily="18" charset="0"/>
            </a:endParaRPr>
          </a:p>
          <a:p>
            <a:pPr>
              <a:buFontTx/>
              <a:buChar char="•"/>
            </a:pPr>
            <a:r>
              <a:rPr lang="en-US" sz="3900" b="1" dirty="0">
                <a:solidFill>
                  <a:srgbClr val="663300"/>
                </a:solidFill>
                <a:latin typeface="Garamond" pitchFamily="18" charset="0"/>
              </a:rPr>
              <a:t>Advanced Pre-Engineering </a:t>
            </a:r>
          </a:p>
          <a:p>
            <a:pPr>
              <a:buFontTx/>
              <a:buChar char="•"/>
            </a:pPr>
            <a:r>
              <a:rPr lang="en-US" sz="3900" b="1" dirty="0">
                <a:solidFill>
                  <a:srgbClr val="663300"/>
                </a:solidFill>
                <a:latin typeface="Garamond" pitchFamily="18" charset="0"/>
              </a:rPr>
              <a:t>Pre-Engineering Applications, Drafting, and Design</a:t>
            </a:r>
          </a:p>
          <a:p>
            <a:pPr>
              <a:buFont typeface="Wingdings" pitchFamily="2" charset="2"/>
              <a:buNone/>
            </a:pPr>
            <a:endParaRPr lang="en-US" sz="19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en-US" sz="1900" b="1" dirty="0">
                <a:solidFill>
                  <a:srgbClr val="663300"/>
                </a:solidFill>
                <a:latin typeface="Adobe Garamond Pro" pitchFamily="18" charset="0"/>
              </a:rPr>
              <a:t>Thinkers and doers reacting organically collaborating for success</a:t>
            </a:r>
          </a:p>
          <a:p>
            <a:endParaRPr lang="en-US" sz="3900" b="1" dirty="0">
              <a:solidFill>
                <a:srgbClr val="66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aramond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04" name="Group 104"/>
          <p:cNvGraphicFramePr>
            <a:graphicFrameLocks noGrp="1"/>
          </p:cNvGraphicFramePr>
          <p:nvPr/>
        </p:nvGraphicFramePr>
        <p:xfrm>
          <a:off x="173038" y="1773238"/>
          <a:ext cx="8747125" cy="4508604"/>
        </p:xfrm>
        <a:graphic>
          <a:graphicData uri="http://schemas.openxmlformats.org/drawingml/2006/table">
            <a:tbl>
              <a:tblPr/>
              <a:tblGrid>
                <a:gridCol w="955675"/>
                <a:gridCol w="955675"/>
                <a:gridCol w="955675"/>
                <a:gridCol w="957262"/>
                <a:gridCol w="939800"/>
                <a:gridCol w="1035050"/>
                <a:gridCol w="1035050"/>
                <a:gridCol w="955675"/>
                <a:gridCol w="957263"/>
              </a:tblGrid>
              <a:tr h="219075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Honors/AP   PRE-Engineering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1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2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3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4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5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6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7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8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Math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Alg. I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Geom.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 IIA 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 IIB 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Prob &amp; St.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Pre-Cal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Calc.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 Calc.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II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III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IV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Bio I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Chem.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Physics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 Research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Senior Science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8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Social Studies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W. Geo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W. Hist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 Hist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Econ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Govt H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7225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 Applications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Lang I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Lang II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Principles of Engineering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STEM Capstone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Wellness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PE/ P. Fin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Arts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Electives</a:t>
                      </a:r>
                    </a:p>
                  </a:txBody>
                  <a:tcPr marL="9957" marR="9957" marT="9957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9957" marR="9957" marT="9957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7"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* AP English may replace Honors English,  Can CAD satisfy Comp Apps?  Can CAD2 satisy F.Arts?  Do we need to include Trig/Adv.Alg?  Eng.II H and W.Hist H are taught during the same semester.</a:t>
                      </a:r>
                    </a:p>
                  </a:txBody>
                  <a:tcPr marL="9957" marR="9957" marT="9957" marB="0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7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957" marR="9957" marT="9957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701" name="TextBox 3"/>
          <p:cNvSpPr txBox="1">
            <a:spLocks noChangeArrowheads="1"/>
          </p:cNvSpPr>
          <p:nvPr/>
        </p:nvSpPr>
        <p:spPr bwMode="auto">
          <a:xfrm>
            <a:off x="685800" y="914400"/>
            <a:ext cx="7620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Advanced   PRE-Engineering Pathway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Focus on Eng. courses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1" name="Group 97"/>
          <p:cNvGraphicFramePr>
            <a:graphicFrameLocks noGrp="1"/>
          </p:cNvGraphicFramePr>
          <p:nvPr/>
        </p:nvGraphicFramePr>
        <p:xfrm>
          <a:off x="111125" y="1828800"/>
          <a:ext cx="8872538" cy="3992358"/>
        </p:xfrm>
        <a:graphic>
          <a:graphicData uri="http://schemas.openxmlformats.org/drawingml/2006/table">
            <a:tbl>
              <a:tblPr/>
              <a:tblGrid>
                <a:gridCol w="969963"/>
                <a:gridCol w="969962"/>
                <a:gridCol w="968375"/>
                <a:gridCol w="969963"/>
                <a:gridCol w="954087"/>
                <a:gridCol w="1050925"/>
                <a:gridCol w="1049338"/>
                <a:gridCol w="969962"/>
                <a:gridCol w="969963"/>
              </a:tblGrid>
              <a:tr h="222250">
                <a:tc gridSpan="9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Pre-Engineering CAD and DESIGN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1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2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3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4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5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6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7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Semester 8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Math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 IA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 IB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Geometry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Alg. IIA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Alg IIB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Finite Math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English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III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Eng. IV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Bio IA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Phy. Sci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 A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Chem B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Social Studies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World Geography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CAD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US History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Science Research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Economics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Government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7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Computer Applications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Lang 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Lang II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Principles of Engineering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STEM Capstone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Advanced CAD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99FF"/>
                    </a:solidFill>
                  </a:tcPr>
                </a:tc>
              </a:tr>
              <a:tr h="2222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Wellness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PE/ P. Fin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F. Arts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Electives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 </a:t>
                      </a:r>
                    </a:p>
                  </a:txBody>
                  <a:tcPr marL="10102" marR="10102" marT="10102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718" name="TextBox 2"/>
          <p:cNvSpPr txBox="1">
            <a:spLocks noChangeArrowheads="1"/>
          </p:cNvSpPr>
          <p:nvPr/>
        </p:nvSpPr>
        <p:spPr bwMode="auto">
          <a:xfrm>
            <a:off x="304800" y="1076325"/>
            <a:ext cx="868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Arial Black" pitchFamily="34" charset="0"/>
              </a:rPr>
              <a:t> PRE-Engineering CAD and Design Pathway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Focus on Health Occupations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Projections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Budget</a:t>
            </a:r>
          </a:p>
          <a:p>
            <a:pPr>
              <a:lnSpc>
                <a:spcPct val="90000"/>
              </a:lnSpc>
            </a:pPr>
            <a:r>
              <a:rPr lang="en-US"/>
              <a:t>Endorsement</a:t>
            </a:r>
          </a:p>
          <a:p>
            <a:pPr>
              <a:lnSpc>
                <a:spcPct val="90000"/>
              </a:lnSpc>
            </a:pPr>
            <a:r>
              <a:rPr lang="en-US"/>
              <a:t>Current needs</a:t>
            </a:r>
          </a:p>
          <a:p>
            <a:pPr>
              <a:lnSpc>
                <a:spcPct val="90000"/>
              </a:lnSpc>
            </a:pPr>
            <a:r>
              <a:rPr lang="en-US"/>
              <a:t>Board Member Volunteers/support</a:t>
            </a:r>
          </a:p>
          <a:p>
            <a:pPr lvl="1">
              <a:lnSpc>
                <a:spcPct val="90000"/>
              </a:lnSpc>
            </a:pPr>
            <a:r>
              <a:rPr lang="en-US"/>
              <a:t>What does the Board need from us?</a:t>
            </a:r>
          </a:p>
          <a:p>
            <a:pPr>
              <a:lnSpc>
                <a:spcPct val="90000"/>
              </a:lnSpc>
            </a:pPr>
            <a:r>
              <a:rPr lang="en-US"/>
              <a:t>PD Time</a:t>
            </a:r>
          </a:p>
          <a:p>
            <a:pPr>
              <a:lnSpc>
                <a:spcPct val="90000"/>
              </a:lnSpc>
            </a:pPr>
            <a:r>
              <a:rPr lang="en-US"/>
              <a:t>Collaborative work time</a:t>
            </a:r>
          </a:p>
          <a:p>
            <a:pPr>
              <a:lnSpc>
                <a:spcPct val="90000"/>
              </a:lnSpc>
            </a:pPr>
            <a:r>
              <a:rPr lang="en-US"/>
              <a:t>Stem space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52600"/>
            <a:ext cx="8229600" cy="2743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The BCS Strategic Plan encourages:</a:t>
            </a:r>
          </a:p>
          <a:p>
            <a:r>
              <a:rPr lang="en-US"/>
              <a:t>Establishing community partnerships</a:t>
            </a:r>
          </a:p>
          <a:p>
            <a:r>
              <a:rPr lang="en-US"/>
              <a:t>Creating vested interest</a:t>
            </a:r>
          </a:p>
          <a:p>
            <a:r>
              <a:rPr lang="en-US"/>
              <a:t>Collaborating to sustain educational excellence</a:t>
            </a:r>
          </a:p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600"/>
              <a:t>Why Community Involvment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5100" b="1">
                <a:solidFill>
                  <a:srgbClr val="663300"/>
                </a:solidFill>
                <a:latin typeface="Garamond" pitchFamily="18" charset="0"/>
              </a:rPr>
              <a:t>BLOUNT COUNTY STEM </a:t>
            </a:r>
            <a:r>
              <a:rPr lang="en-US" sz="4700" b="1">
                <a:solidFill>
                  <a:srgbClr val="663300"/>
                </a:solidFill>
                <a:latin typeface="Garamond" pitchFamily="18" charset="0"/>
              </a:rPr>
              <a:t>INITIATIVE</a:t>
            </a:r>
          </a:p>
          <a:p>
            <a:pPr algn="ctr">
              <a:buFont typeface="Wingdings" pitchFamily="2" charset="2"/>
              <a:buNone/>
            </a:pPr>
            <a:r>
              <a:rPr lang="en-US" sz="5100" b="1">
                <a:solidFill>
                  <a:srgbClr val="663300"/>
                </a:solidFill>
                <a:latin typeface="Garamond" pitchFamily="18" charset="0"/>
              </a:rPr>
              <a:t>at </a:t>
            </a:r>
          </a:p>
          <a:p>
            <a:pPr algn="ctr">
              <a:buFont typeface="Wingdings" pitchFamily="2" charset="2"/>
              <a:buNone/>
            </a:pPr>
            <a:r>
              <a:rPr lang="en-US" sz="5100" b="1">
                <a:solidFill>
                  <a:srgbClr val="663300"/>
                </a:solidFill>
                <a:latin typeface="Garamond" pitchFamily="18" charset="0"/>
              </a:rPr>
              <a:t>Heritage High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959200"/>
                </a:solidFill>
                <a:latin typeface="Adobe Garamond Pro Bold" pitchFamily="18" charset="0"/>
              </a:rPr>
              <a:t>Current Sponsors</a:t>
            </a:r>
          </a:p>
        </p:txBody>
      </p:sp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2438400"/>
            <a:ext cx="2314575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2362200"/>
            <a:ext cx="16764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457200" y="609600"/>
            <a:ext cx="82296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5400" b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"</a:t>
            </a:r>
            <a:r>
              <a:rPr lang="en-US" sz="5400" b="1" i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It's kind of fun to do </a:t>
            </a:r>
          </a:p>
          <a:p>
            <a:r>
              <a:rPr lang="en-US" sz="5400" b="1" i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the impossible."</a:t>
            </a:r>
          </a:p>
          <a:p>
            <a:pPr eaLnBrk="0" hangingPunct="0"/>
            <a:r>
              <a:rPr lang="en-US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/>
            </a:r>
            <a:br>
              <a:rPr lang="en-US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</a:br>
            <a:r>
              <a:rPr lang="en-US" sz="5400" b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- Walt Disney</a:t>
            </a:r>
            <a:r>
              <a:rPr lang="en-US" sz="5400" b="1" dirty="0">
                <a:solidFill>
                  <a:srgbClr val="663300"/>
                </a:solidFill>
                <a:cs typeface="Arial" charset="0"/>
              </a:rPr>
              <a:t> </a:t>
            </a:r>
          </a:p>
        </p:txBody>
      </p:sp>
      <p:pic>
        <p:nvPicPr>
          <p:cNvPr id="4813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733800"/>
            <a:ext cx="37846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TEM Clips1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3150" y="1073150"/>
            <a:ext cx="7010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Box 2"/>
          <p:cNvSpPr txBox="1">
            <a:spLocks noChangeArrowheads="1"/>
          </p:cNvSpPr>
          <p:nvPr/>
        </p:nvSpPr>
        <p:spPr bwMode="auto">
          <a:xfrm>
            <a:off x="846138" y="206375"/>
            <a:ext cx="7772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solidFill>
                  <a:srgbClr val="959200"/>
                </a:solidFill>
              </a:rPr>
              <a:t>Do We Need a STEM Program?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Contact Info:Business Card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US" sz="2000"/>
              <a:t>Inclusive program</a:t>
            </a:r>
            <a:br>
              <a:rPr lang="en-US" sz="2000"/>
            </a:br>
            <a:r>
              <a:rPr lang="en-US" sz="2000"/>
              <a:t>Fine arts CTE Core Academics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Trans-disciplinary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Technology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Initail requests $ PD Early out time </a:t>
            </a:r>
            <a:br>
              <a:rPr lang="en-US" sz="2000"/>
            </a:br>
            <a:r>
              <a:rPr lang="en-US" sz="2000"/>
              <a:t/>
            </a:r>
            <a:br>
              <a:rPr lang="en-US" sz="2000"/>
            </a:br>
            <a:r>
              <a:rPr lang="en-US" sz="2000"/>
              <a:t>Current sponsors****** logos </a:t>
            </a:r>
            <a:br>
              <a:rPr lang="en-US" sz="2000"/>
            </a:br>
            <a:r>
              <a:rPr lang="en-US" sz="2000"/>
              <a:t>Roane state TVA BCEF Blount Memorial</a:t>
            </a:r>
            <a:r>
              <a:rPr lang="en-US" sz="3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200" y="3810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3200" dirty="0" smtClean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HERITAGE HIGH SCHOOL </a:t>
            </a:r>
            <a:r>
              <a:rPr lang="en-US" sz="3200" dirty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STEM </a:t>
            </a:r>
            <a:r>
              <a:rPr lang="en-US" sz="3200" dirty="0" smtClean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TEAM</a:t>
            </a:r>
            <a:endParaRPr lang="en-US" sz="3200" dirty="0">
              <a:solidFill>
                <a:srgbClr val="663300"/>
              </a:solidFill>
              <a:latin typeface="Arial Black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10600" cy="59400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663300"/>
                </a:solidFill>
                <a:latin typeface="Arial Black" pitchFamily="34" charset="0"/>
              </a:rPr>
              <a:t>STUDENTS</a:t>
            </a:r>
          </a:p>
          <a:p>
            <a:pPr lvl="0" algn="ctr"/>
            <a:endParaRPr lang="en-US" sz="1000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Matthew McConnell, C.J. Williams, Chris Neal, Kati Messer, Kris Molinari, Lauren Carter, Carmen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Bean, Sarah Collins, Peyton Brackett, Caitlin Jennings, Dakota McMahan</a:t>
            </a:r>
          </a:p>
          <a:p>
            <a:pPr lvl="0" algn="ctr"/>
            <a:endParaRPr lang="en-US" baseline="0" dirty="0">
              <a:solidFill>
                <a:srgbClr val="663300"/>
              </a:solidFill>
              <a:latin typeface="Arial Black" pitchFamily="34" charset="0"/>
              <a:cs typeface="Times New Roman" pitchFamily="18" charset="0"/>
            </a:endParaRPr>
          </a:p>
          <a:p>
            <a:pPr lvl="0" algn="ctr"/>
            <a:r>
              <a:rPr lang="en-US" sz="2400" dirty="0" smtClean="0">
                <a:solidFill>
                  <a:srgbClr val="663300"/>
                </a:solidFill>
                <a:latin typeface="Arial Black" pitchFamily="34" charset="0"/>
              </a:rPr>
              <a:t>TEACHERS AND ADMINISTRATORS</a:t>
            </a:r>
          </a:p>
          <a:p>
            <a:pPr lvl="0" algn="ctr"/>
            <a:endParaRPr lang="en-US" sz="1000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algn="ctr"/>
            <a:r>
              <a:rPr lang="en-US" dirty="0" smtClean="0">
                <a:solidFill>
                  <a:srgbClr val="663300"/>
                </a:solidFill>
                <a:latin typeface="Arial Black" pitchFamily="34" charset="0"/>
                <a:cs typeface="Times New Roman" pitchFamily="18" charset="0"/>
              </a:rPr>
              <a:t>Earl McMahan,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Colleen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Mattison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, </a:t>
            </a:r>
          </a:p>
          <a:p>
            <a:pPr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Mark Andrews, Mary Cooper, Sam Warwick, Mark Rowland, Justin Lane, Kendall Terry, Julie Bell, Brooke Everett, Lisa Collins, Jared Smith,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Shane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Rewis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, Brad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Rasmussen</a:t>
            </a:r>
          </a:p>
          <a:p>
            <a:pPr algn="ctr"/>
            <a:endParaRPr lang="en-US" dirty="0">
              <a:solidFill>
                <a:srgbClr val="663300"/>
              </a:solidFill>
              <a:latin typeface="Arial Black" pitchFamily="34" charset="0"/>
            </a:endParaRP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PARENTS</a:t>
            </a:r>
          </a:p>
          <a:p>
            <a:pPr algn="ctr"/>
            <a:endParaRPr lang="en-US" sz="1000" dirty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Phil Johnson, Robert Taylor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</a:endParaRPr>
          </a:p>
          <a:p>
            <a:pPr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</a:endParaRPr>
          </a:p>
          <a:p>
            <a:pPr lvl="0" algn="ctr"/>
            <a:endParaRPr lang="en-US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l="9686" t="14000" r="36501" b="20000"/>
          <a:stretch>
            <a:fillRect/>
          </a:stretch>
        </p:blipFill>
        <p:spPr bwMode="auto">
          <a:xfrm>
            <a:off x="655638" y="517525"/>
            <a:ext cx="7696200" cy="590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t="-6395" b="-2381"/>
          <a:stretch>
            <a:fillRect/>
          </a:stretch>
        </p:blipFill>
        <p:spPr bwMode="auto">
          <a:xfrm>
            <a:off x="89940" y="-228600"/>
            <a:ext cx="8946630" cy="5184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609600"/>
            <a:ext cx="8534400" cy="5416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Hourly Earnings of Full-Time Private Wage and Salary Workers in STEM Occupations by Educational Attainment, 2010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27100">
              <a:tabLst>
                <a:tab pos="3536950" algn="l"/>
                <a:tab pos="6684963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hourly earnings	Difference</a:t>
            </a:r>
          </a:p>
          <a:p>
            <a:pPr defTabSz="333375">
              <a:tabLst>
                <a:tab pos="3657600" algn="l"/>
                <a:tab pos="4976813" algn="l"/>
                <a:tab pos="6684963" algn="l"/>
              </a:tabLst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333375">
              <a:tabLst>
                <a:tab pos="3657600" algn="l"/>
                <a:tab pos="4976813" algn="l"/>
                <a:tab pos="6684963" algn="l"/>
              </a:tabLst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STEM	Non-STEM	Percent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High school diploma or less	$24.82	$15.55	59.6%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Some college or associate degree	$26.63	$19.02	40.0%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Source: ESA calculations using Current Population Survey public-use micro data and estimates from the Employment Projections Program of the Bureau of Labor Statistics.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2819400"/>
            <a:ext cx="815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81000" y="990600"/>
            <a:ext cx="868045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663300"/>
                </a:solidFill>
                <a:latin typeface="Adobe Garamond Pro Bold" pitchFamily="18" charset="0"/>
              </a:rPr>
              <a:t>STEM PROGRAM MISSION STATEMENT</a:t>
            </a:r>
          </a:p>
          <a:p>
            <a:endParaRPr lang="en-US" sz="2800" b="1" dirty="0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 dirty="0">
                <a:solidFill>
                  <a:srgbClr val="663300"/>
                </a:solidFill>
                <a:latin typeface="Adobe Garamond Pro Bold" pitchFamily="18" charset="0"/>
              </a:rPr>
              <a:t>To insure our graduates are critical thinkers who are able to solve non-routine problems in a globally competitive society.  </a:t>
            </a:r>
          </a:p>
          <a:p>
            <a:endParaRPr lang="en-US" sz="2800" b="1" dirty="0">
              <a:solidFill>
                <a:srgbClr val="663300"/>
              </a:solidFill>
              <a:latin typeface="Adobe Garamond Pro Bold" pitchFamily="18" charset="0"/>
            </a:endParaRPr>
          </a:p>
          <a:p>
            <a:r>
              <a:rPr lang="en-US" sz="2800" b="1" dirty="0">
                <a:solidFill>
                  <a:srgbClr val="663300"/>
                </a:solidFill>
                <a:latin typeface="Adobe Garamond Pro Bold" pitchFamily="18" charset="0"/>
              </a:rPr>
              <a:t>They will have developed 21st century technology and communication skills and demonstrated self-direction and social responsibility.</a:t>
            </a:r>
          </a:p>
          <a:p>
            <a:endParaRPr lang="en-US" sz="2400" b="1" dirty="0">
              <a:solidFill>
                <a:srgbClr val="663300"/>
              </a:solidFill>
              <a:latin typeface="Adobe Garamond Pro Bold" pitchFamily="18" charset="0"/>
            </a:endParaRPr>
          </a:p>
          <a:p>
            <a:endParaRPr lang="en-US" sz="2400" dirty="0">
              <a:solidFill>
                <a:srgbClr val="959200"/>
              </a:solidFill>
              <a:latin typeface="Arial Black" pitchFamily="34" charset="0"/>
            </a:endParaRPr>
          </a:p>
          <a:p>
            <a:endParaRPr lang="en-US" sz="2400" dirty="0">
              <a:solidFill>
                <a:srgbClr val="9592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itle 1"/>
          <p:cNvPicPr>
            <a:picLocks noGrp="1" noChangeArrowheads="1"/>
          </p:cNvPicPr>
          <p:nvPr>
            <p:ph type="ctr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9900" y="381000"/>
            <a:ext cx="8458200" cy="2743200"/>
          </a:xfrm>
          <a:solidFill>
            <a:schemeClr val="hlink"/>
          </a:solidFill>
        </p:spPr>
      </p:pic>
      <p:sp>
        <p:nvSpPr>
          <p:cNvPr id="14339" name="Subtitle 2"/>
          <p:cNvSpPr>
            <a:spLocks/>
          </p:cNvSpPr>
          <p:nvPr/>
        </p:nvSpPr>
        <p:spPr bwMode="auto">
          <a:xfrm>
            <a:off x="762000" y="3886200"/>
            <a:ext cx="754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4100" b="1">
              <a:solidFill>
                <a:srgbClr val="663300"/>
              </a:solidFill>
              <a:latin typeface="Adobe Garamond Pro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457200" y="3352800"/>
            <a:ext cx="8534400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663300"/>
                </a:solidFill>
              </a:rPr>
              <a:t>Blount County Schools Mission:</a:t>
            </a:r>
          </a:p>
          <a:p>
            <a:endParaRPr lang="en-US" sz="2400" b="1">
              <a:solidFill>
                <a:srgbClr val="663300"/>
              </a:solidFill>
            </a:endParaRPr>
          </a:p>
          <a:p>
            <a:r>
              <a:rPr lang="en-US" sz="2400" b="1">
                <a:solidFill>
                  <a:srgbClr val="663300"/>
                </a:solidFill>
              </a:rPr>
              <a:t>To Maximize the Academic Potential of Every Child in a Safe and Personalized Environment. The BCS will graduate students who are college and career ready and prepared to meet the challenges of the 21st Century workplace.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990600"/>
            <a:ext cx="8229600" cy="4389438"/>
          </a:xfrm>
        </p:spPr>
        <p:txBody>
          <a:bodyPr/>
          <a:lstStyle/>
          <a:p>
            <a:pPr marL="495300" indent="-495300">
              <a:lnSpc>
                <a:spcPct val="90000"/>
              </a:lnSpc>
              <a:buFont typeface="Wingdings" pitchFamily="2" charset="2"/>
              <a:buNone/>
            </a:pPr>
            <a:r>
              <a:rPr lang="en-US" sz="4400" b="1">
                <a:solidFill>
                  <a:srgbClr val="663300"/>
                </a:solidFill>
                <a:latin typeface="Adobe Garamond Pro Bold" pitchFamily="18" charset="0"/>
              </a:rPr>
              <a:t>Through our STEM curriculum, we will:</a:t>
            </a:r>
          </a:p>
          <a:p>
            <a:pPr marL="495300" indent="-495300">
              <a:lnSpc>
                <a:spcPct val="90000"/>
              </a:lnSpc>
              <a:buFont typeface="Wingdings" pitchFamily="2" charset="2"/>
              <a:buNone/>
            </a:pPr>
            <a:endParaRPr lang="en-US" sz="2000" b="1">
              <a:solidFill>
                <a:srgbClr val="663300"/>
              </a:solidFill>
              <a:latin typeface="Adobe Garamond Pro Bold" pitchFamily="18" charset="0"/>
            </a:endParaRPr>
          </a:p>
          <a:p>
            <a:pPr marL="495300" indent="-495300">
              <a:lnSpc>
                <a:spcPct val="90000"/>
              </a:lnSpc>
              <a:buSzPct val="75000"/>
              <a:buFontTx/>
              <a:buChar char="•"/>
            </a:pPr>
            <a:r>
              <a:rPr lang="en-US" sz="4000" b="1">
                <a:solidFill>
                  <a:srgbClr val="663300"/>
                </a:solidFill>
                <a:latin typeface="Adobe Garamond Pro Bold" pitchFamily="18" charset="0"/>
              </a:rPr>
              <a:t>develop the ability to analyze, synthesize and solve problems from which there are no routine solutions.</a:t>
            </a:r>
          </a:p>
          <a:p>
            <a:pPr marL="495300" indent="-495300">
              <a:lnSpc>
                <a:spcPct val="90000"/>
              </a:lnSpc>
            </a:pPr>
            <a:endParaRPr lang="en-US" sz="3400">
              <a:solidFill>
                <a:srgbClr val="959200"/>
              </a:solidFill>
              <a:latin typeface="Adobe Garamond Pro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1145</TotalTime>
  <Words>719</Words>
  <Application>Microsoft Office PowerPoint</Application>
  <PresentationFormat>On-screen Show (4:3)</PresentationFormat>
  <Paragraphs>268</Paragraphs>
  <Slides>24</Slides>
  <Notes>22</Notes>
  <HiddenSlides>0</HiddenSlides>
  <MMClips>1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Constantia</vt:lpstr>
      <vt:lpstr>Arial</vt:lpstr>
      <vt:lpstr>Calibri</vt:lpstr>
      <vt:lpstr>Wingdings 2</vt:lpstr>
      <vt:lpstr>Garamond</vt:lpstr>
      <vt:lpstr>Times New Roman</vt:lpstr>
      <vt:lpstr>Wingdings</vt:lpstr>
      <vt:lpstr>Arial Black</vt:lpstr>
      <vt:lpstr>Adobe Garamond Pro Bold</vt:lpstr>
      <vt:lpstr>Adobe Garamond Pro</vt:lpstr>
      <vt:lpstr>Edge</vt:lpstr>
      <vt:lpstr>Default Design</vt:lpstr>
      <vt:lpstr>STEM: Science, Technology, Engineering, and Mathematics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Proposed Paths of Study</vt:lpstr>
      <vt:lpstr>Slide 14</vt:lpstr>
      <vt:lpstr>Slide 15</vt:lpstr>
      <vt:lpstr>Slide 16</vt:lpstr>
      <vt:lpstr>Slide 17</vt:lpstr>
      <vt:lpstr>Projections</vt:lpstr>
      <vt:lpstr>Why Community Involvment</vt:lpstr>
      <vt:lpstr>Current Sponsors</vt:lpstr>
      <vt:lpstr>Slide 21</vt:lpstr>
      <vt:lpstr>Slide 22</vt:lpstr>
      <vt:lpstr>Contact Info:Business Card</vt:lpstr>
      <vt:lpstr>Inclusive program Fine arts CTE Core Academics  Trans-disciplinary   Technology  Initail requests $ PD Early out time   Current sponsors****** logos  Roane state TVA BCEF Blount Memorial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Andrews</dc:creator>
  <cp:lastModifiedBy>Mark Andrews</cp:lastModifiedBy>
  <cp:revision>75</cp:revision>
  <dcterms:created xsi:type="dcterms:W3CDTF">2011-08-10T23:41:10Z</dcterms:created>
  <dcterms:modified xsi:type="dcterms:W3CDTF">2011-10-10T14:35:13Z</dcterms:modified>
</cp:coreProperties>
</file>